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>
        <p:scale>
          <a:sx n="120" d="100"/>
          <a:sy n="120" d="100"/>
        </p:scale>
        <p:origin x="-2388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E008F-01A2-4EE3-B842-C3C0E6806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39B47-DD38-48D7-887F-205EAABD1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7430B-8DD9-4AFF-AE1D-820D5B8AE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CD6E-4CB0-47A3-995C-C1E222A4A059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C76DD-11B5-4B92-B696-B9DAA276A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8A469-EC77-4FC7-BA7A-8F65CF9B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096-09C0-4F2C-85DC-1A23FD98D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3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08E3-660E-40F1-9520-F9C0E9BDF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9767A-B84C-488A-99FA-FD29D5306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25EC7-8CDB-4EF5-8811-25683BC3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CD6E-4CB0-47A3-995C-C1E222A4A059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C5E7D-9EC7-4CE4-8AB4-CBE71D336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9AEA6-3BF8-429F-94B8-3D7F0240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096-09C0-4F2C-85DC-1A23FD98D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71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2DDEF4-4D25-4424-858E-9FA3851E1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EC2B21-3E64-42C4-9A35-0970551E9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C5351-96FA-4362-824A-F10F931B4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CD6E-4CB0-47A3-995C-C1E222A4A059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4109F-4EFC-4EBB-88EF-A459D88A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864CF-D6F3-4AD0-9758-75737A41C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096-09C0-4F2C-85DC-1A23FD98D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81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2FDDA-1230-43E7-AFBA-4CE06783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B5CDF-C388-4F40-8B6E-F942CE52C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BEF95-5C8B-41EC-855B-B9F596114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CD6E-4CB0-47A3-995C-C1E222A4A059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3CACE-A910-4425-91A7-B7B192457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F68A3-0D7F-421D-B9F4-54180AD83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096-09C0-4F2C-85DC-1A23FD98D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2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565E-6CEA-4479-BF7D-FCF710525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D0448-CF4C-4D93-8AF8-88A2E260B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5B37D-2D36-4326-8824-9C52A25FD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CD6E-4CB0-47A3-995C-C1E222A4A059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633F3-C6A1-4C1B-85D7-524116BD5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A77F7-7067-4EE2-9642-1F73D255F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096-09C0-4F2C-85DC-1A23FD98D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67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7027C-6FB0-4EEF-A471-08C39C594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E37A8-8FD8-4B99-948B-F1AA6E99C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C2CC8-0E0D-41BC-9D98-B0DA872C1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78413-928F-42FE-B453-97378228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CD6E-4CB0-47A3-995C-C1E222A4A059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D4FC3-7C5A-41FF-8A64-8F4F69C70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465F0-C473-4BBB-A585-D78E2CD5A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096-09C0-4F2C-85DC-1A23FD98D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1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BA599-9205-427F-94DC-CEAB5E1CB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2E2E6-99CC-454B-94BE-3F217DCD9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F52B9-5927-41C4-93E5-A10101A91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25E353-5444-4D5F-B7B2-FAFACF0500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99B2A-9DD9-44DB-AA45-F0EE0C876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6BF7C-9D86-4484-8459-8EB733051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CD6E-4CB0-47A3-995C-C1E222A4A059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27A688-BCCA-4EB4-B9C9-F1B939E96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7CFE63-5B71-4804-AD93-56285EB10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096-09C0-4F2C-85DC-1A23FD98D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0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A00E4-78EE-4CCA-8927-EDFC792EA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8AA72-4BB0-47BC-9A14-94F017806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CD6E-4CB0-47A3-995C-C1E222A4A059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ECE240-6FBF-4F57-B203-D96965A19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45822-85D6-4E03-BEE7-6D518516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096-09C0-4F2C-85DC-1A23FD98D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52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1F229-EC8B-4045-8DE3-EE5404E5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CD6E-4CB0-47A3-995C-C1E222A4A059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AA32FC-BEC8-4E6A-827E-E7361DEAF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86FDF-1ADB-47AE-9207-619E7E0DA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096-09C0-4F2C-85DC-1A23FD98D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24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17673-A863-467F-AF0E-A0673A42E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23F1D-52E6-4BAF-BC62-F21A7CD1C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5164A-1C9A-43A9-9E9C-BB4D01A1B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9C2D0-58FC-4DB7-BAF4-06C74907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CD6E-4CB0-47A3-995C-C1E222A4A059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AB734-753A-42C0-995D-35FD9DB80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87B77-DA2E-42BC-9868-3A6472FA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096-09C0-4F2C-85DC-1A23FD98D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43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6E2D-DCA9-4706-AC13-D15CE4205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7BAD61-7395-43D1-9130-CAD106494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ECFFA-0352-4514-AB76-34310938A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F230D-6706-411E-8D93-53DCED65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CD6E-4CB0-47A3-995C-C1E222A4A059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5AD9E-440C-4665-B49E-CF7DBC40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9B8AA-EBE6-4CB7-A0FB-05818467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A096-09C0-4F2C-85DC-1A23FD98D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05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746217-D171-4520-899C-9BF3B8F49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B368B-80BC-474E-9D58-F295AAEA0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85F56-B0E5-4989-B95B-91FA7EF21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4CD6E-4CB0-47A3-995C-C1E222A4A059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7D846-FF34-4679-9B68-CAB64B334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4FC38-3FB3-4447-A559-DD1CD4971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AA096-09C0-4F2C-85DC-1A23FD98D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37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>
            <a:extLst>
              <a:ext uri="{FF2B5EF4-FFF2-40B4-BE49-F238E27FC236}">
                <a16:creationId xmlns:a16="http://schemas.microsoft.com/office/drawing/2014/main" id="{FD0C1665-30E3-4898-93B9-ED3A3C725A5E}"/>
              </a:ext>
            </a:extLst>
          </p:cNvPr>
          <p:cNvSpPr/>
          <p:nvPr/>
        </p:nvSpPr>
        <p:spPr>
          <a:xfrm>
            <a:off x="6082750" y="740366"/>
            <a:ext cx="396000" cy="396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9" name="Table 12">
            <a:extLst>
              <a:ext uri="{FF2B5EF4-FFF2-40B4-BE49-F238E27FC236}">
                <a16:creationId xmlns:a16="http://schemas.microsoft.com/office/drawing/2014/main" id="{3C0CE7ED-6F95-4DC7-BE47-736C34BBD655}"/>
              </a:ext>
            </a:extLst>
          </p:cNvPr>
          <p:cNvGraphicFramePr>
            <a:graphicFrameLocks noGrp="1"/>
          </p:cNvGraphicFramePr>
          <p:nvPr/>
        </p:nvGraphicFramePr>
        <p:xfrm>
          <a:off x="7914378" y="2042404"/>
          <a:ext cx="2927545" cy="4029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3891">
                  <a:extLst>
                    <a:ext uri="{9D8B030D-6E8A-4147-A177-3AD203B41FA5}">
                      <a16:colId xmlns:a16="http://schemas.microsoft.com/office/drawing/2014/main" val="2191389996"/>
                    </a:ext>
                  </a:extLst>
                </a:gridCol>
                <a:gridCol w="324036">
                  <a:extLst>
                    <a:ext uri="{9D8B030D-6E8A-4147-A177-3AD203B41FA5}">
                      <a16:colId xmlns:a16="http://schemas.microsoft.com/office/drawing/2014/main" val="3281232226"/>
                    </a:ext>
                  </a:extLst>
                </a:gridCol>
                <a:gridCol w="2009618">
                  <a:extLst>
                    <a:ext uri="{9D8B030D-6E8A-4147-A177-3AD203B41FA5}">
                      <a16:colId xmlns:a16="http://schemas.microsoft.com/office/drawing/2014/main" val="1909218056"/>
                    </a:ext>
                  </a:extLst>
                </a:gridCol>
              </a:tblGrid>
              <a:tr h="444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</a:rPr>
                        <a:t>776 BC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The first Olympic games take place.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951439"/>
                  </a:ext>
                </a:extLst>
              </a:tr>
              <a:tr h="444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</a:rPr>
                        <a:t>750 BC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endParaRPr lang="en-GB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The Greek poet Homer begins to write the Odyssey and the Iliad.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0325513"/>
                  </a:ext>
                </a:extLst>
              </a:tr>
              <a:tr h="4968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</a:rPr>
                        <a:t>508 BC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endParaRPr lang="en-GB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Cleisthenes, introduces </a:t>
                      </a:r>
                      <a:r>
                        <a:rPr lang="en-GB" sz="1000" b="1" dirty="0">
                          <a:solidFill>
                            <a:srgbClr val="00B050"/>
                          </a:solidFill>
                        </a:rPr>
                        <a:t>democracy</a:t>
                      </a: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 to Greek laws.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7739847"/>
                  </a:ext>
                </a:extLst>
              </a:tr>
              <a:tr h="430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</a:rPr>
                        <a:t>490 BC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endParaRPr lang="en-GB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The Battle of Marathon where the Greeks defeated the Persians.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9875518"/>
                  </a:ext>
                </a:extLst>
              </a:tr>
              <a:tr h="4830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</a:rPr>
                        <a:t>432 BC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endParaRPr lang="en-GB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The most famous building in Athens, the Parthenon, is completed.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3828782"/>
                  </a:ext>
                </a:extLst>
              </a:tr>
              <a:tr h="7429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</a:rPr>
                        <a:t>432 BC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endParaRPr lang="en-GB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Pluto, the Greek philosopher and student of Socrates, creates the first institution of learning called The Academy.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553259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</a:rPr>
                        <a:t>386 BC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endParaRPr lang="en-GB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Alexander the Great becomes king and expands the Greek empire.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7222254"/>
                  </a:ext>
                </a:extLst>
              </a:tr>
              <a:tr h="4830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</a:rPr>
                        <a:t>146 BC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The Romans defeat the Greeks at Corinth, making Greece part of the Roman Empire.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3067289"/>
                  </a:ext>
                </a:extLst>
              </a:tr>
            </a:tbl>
          </a:graphicData>
        </a:graphic>
      </p:graphicFrame>
      <p:pic>
        <p:nvPicPr>
          <p:cNvPr id="61" name="Picture 60">
            <a:extLst>
              <a:ext uri="{FF2B5EF4-FFF2-40B4-BE49-F238E27FC236}">
                <a16:creationId xmlns:a16="http://schemas.microsoft.com/office/drawing/2014/main" id="{E95EDDEB-92D2-4BED-99A4-53722A8B9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061" y="805261"/>
            <a:ext cx="284738" cy="268713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05B5470B-28E6-4197-9C6F-9F747F7D6D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572" y="772387"/>
            <a:ext cx="253376" cy="31738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29D3546-B255-425B-8E84-66709B36CB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7638" y="793957"/>
            <a:ext cx="275388" cy="283256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7248B93F-BF98-4470-B997-94D1B24350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6347" y="797067"/>
            <a:ext cx="268005" cy="29823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A87B5EB-3950-46AA-8A38-C7856BC680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8738" y="803183"/>
            <a:ext cx="290319" cy="23612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D397253-F0CB-43CD-A638-D564251B97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52821" y="794543"/>
            <a:ext cx="287649" cy="2794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22BECB3-23A8-4B62-B958-8FE07F57BC44}"/>
              </a:ext>
            </a:extLst>
          </p:cNvPr>
          <p:cNvSpPr/>
          <p:nvPr/>
        </p:nvSpPr>
        <p:spPr>
          <a:xfrm>
            <a:off x="1181175" y="440179"/>
            <a:ext cx="2648511" cy="971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THE ANCIENT GREEKS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0A799-1440-4C52-817F-5BFCB7F6D3A4}"/>
              </a:ext>
            </a:extLst>
          </p:cNvPr>
          <p:cNvSpPr/>
          <p:nvPr/>
        </p:nvSpPr>
        <p:spPr>
          <a:xfrm>
            <a:off x="3808709" y="193730"/>
            <a:ext cx="7069811" cy="247973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bg1"/>
                </a:solidFill>
              </a:rPr>
              <a:t>HISTORICAL CONTEXT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E77A3A-2E08-40B6-BC73-9C5B7DC42588}"/>
              </a:ext>
            </a:extLst>
          </p:cNvPr>
          <p:cNvCxnSpPr>
            <a:cxnSpLocks/>
          </p:cNvCxnSpPr>
          <p:nvPr/>
        </p:nvCxnSpPr>
        <p:spPr>
          <a:xfrm>
            <a:off x="3808708" y="1357625"/>
            <a:ext cx="7010402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CDC82227-2476-4A01-982A-09629843C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758149"/>
              </p:ext>
            </p:extLst>
          </p:nvPr>
        </p:nvGraphicFramePr>
        <p:xfrm>
          <a:off x="3808708" y="423684"/>
          <a:ext cx="7069810" cy="2872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981">
                  <a:extLst>
                    <a:ext uri="{9D8B030D-6E8A-4147-A177-3AD203B41FA5}">
                      <a16:colId xmlns:a16="http://schemas.microsoft.com/office/drawing/2014/main" val="407903139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269094342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1909218056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929251248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385697931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655443441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2991259859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127081813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2103255383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3087130595"/>
                    </a:ext>
                  </a:extLst>
                </a:gridCol>
              </a:tblGrid>
              <a:tr h="287282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Stone Age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Iron Age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Ancient Egyptians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002060"/>
                          </a:solidFill>
                        </a:rPr>
                        <a:t>Ancient Greece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Romans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Saxons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Vikings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Maya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World War II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The Blitz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Civil Rights Movement 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951439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04FC90FE-ABF5-4016-B980-33B771F416E6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8230" r="2542" b="7685"/>
          <a:stretch/>
        </p:blipFill>
        <p:spPr>
          <a:xfrm>
            <a:off x="4018002" y="828192"/>
            <a:ext cx="360000" cy="185121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BDCBD82B-6D3F-49FF-A11A-C637705FB4A1}"/>
              </a:ext>
            </a:extLst>
          </p:cNvPr>
          <p:cNvSpPr/>
          <p:nvPr/>
        </p:nvSpPr>
        <p:spPr>
          <a:xfrm>
            <a:off x="3997472" y="744120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1F3DD6D-F87C-48FF-85D4-1CE96E968EC5}"/>
              </a:ext>
            </a:extLst>
          </p:cNvPr>
          <p:cNvSpPr/>
          <p:nvPr/>
        </p:nvSpPr>
        <p:spPr>
          <a:xfrm>
            <a:off x="4670818" y="74129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D8A047C-20BF-4357-9BD2-565DA7854940}"/>
              </a:ext>
            </a:extLst>
          </p:cNvPr>
          <p:cNvSpPr/>
          <p:nvPr/>
        </p:nvSpPr>
        <p:spPr>
          <a:xfrm>
            <a:off x="5376784" y="748182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C1A4531-FAF8-4901-B31E-BBA5014DB510}"/>
              </a:ext>
            </a:extLst>
          </p:cNvPr>
          <p:cNvSpPr/>
          <p:nvPr/>
        </p:nvSpPr>
        <p:spPr>
          <a:xfrm>
            <a:off x="6813479" y="74036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806E8C0-E477-46C5-BFDF-9AFC0E7E25F4}"/>
              </a:ext>
            </a:extLst>
          </p:cNvPr>
          <p:cNvSpPr/>
          <p:nvPr/>
        </p:nvSpPr>
        <p:spPr>
          <a:xfrm>
            <a:off x="7519445" y="74036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EED7E41-E856-48AA-82D0-B5A15803E947}"/>
              </a:ext>
            </a:extLst>
          </p:cNvPr>
          <p:cNvSpPr/>
          <p:nvPr/>
        </p:nvSpPr>
        <p:spPr>
          <a:xfrm>
            <a:off x="8225411" y="74036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E9A0C29-9A13-46D4-8BC3-06F85E316275}"/>
              </a:ext>
            </a:extLst>
          </p:cNvPr>
          <p:cNvSpPr/>
          <p:nvPr/>
        </p:nvSpPr>
        <p:spPr>
          <a:xfrm>
            <a:off x="8923555" y="74036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90EE12A-39D4-4E23-85ED-D1D79DE8C393}"/>
              </a:ext>
            </a:extLst>
          </p:cNvPr>
          <p:cNvSpPr/>
          <p:nvPr/>
        </p:nvSpPr>
        <p:spPr>
          <a:xfrm>
            <a:off x="9632764" y="74036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BD442CF-C507-4161-8974-D05D71C5D84E}"/>
              </a:ext>
            </a:extLst>
          </p:cNvPr>
          <p:cNvSpPr/>
          <p:nvPr/>
        </p:nvSpPr>
        <p:spPr>
          <a:xfrm>
            <a:off x="10342002" y="74036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B5E9CEB-CC1A-45E1-BCED-7A274B46FF61}"/>
              </a:ext>
            </a:extLst>
          </p:cNvPr>
          <p:cNvCxnSpPr>
            <a:cxnSpLocks/>
          </p:cNvCxnSpPr>
          <p:nvPr/>
        </p:nvCxnSpPr>
        <p:spPr>
          <a:xfrm>
            <a:off x="4192128" y="1136367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94B06AC-DACB-481A-8C13-B1C98F0E0111}"/>
              </a:ext>
            </a:extLst>
          </p:cNvPr>
          <p:cNvCxnSpPr>
            <a:cxnSpLocks/>
          </p:cNvCxnSpPr>
          <p:nvPr/>
        </p:nvCxnSpPr>
        <p:spPr>
          <a:xfrm>
            <a:off x="4866460" y="1136366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6CFFB99-890F-4C8B-B7D4-FD7918DC2B12}"/>
              </a:ext>
            </a:extLst>
          </p:cNvPr>
          <p:cNvCxnSpPr>
            <a:cxnSpLocks/>
          </p:cNvCxnSpPr>
          <p:nvPr/>
        </p:nvCxnSpPr>
        <p:spPr>
          <a:xfrm>
            <a:off x="5574784" y="1128992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43C872D-AE88-41EC-AAD3-C97C1DB18413}"/>
              </a:ext>
            </a:extLst>
          </p:cNvPr>
          <p:cNvCxnSpPr>
            <a:cxnSpLocks/>
          </p:cNvCxnSpPr>
          <p:nvPr/>
        </p:nvCxnSpPr>
        <p:spPr>
          <a:xfrm>
            <a:off x="6293601" y="1128991"/>
            <a:ext cx="0" cy="221259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2078ACB-7E39-457D-8BD7-692D8577F12C}"/>
              </a:ext>
            </a:extLst>
          </p:cNvPr>
          <p:cNvCxnSpPr>
            <a:cxnSpLocks/>
          </p:cNvCxnSpPr>
          <p:nvPr/>
        </p:nvCxnSpPr>
        <p:spPr>
          <a:xfrm>
            <a:off x="7011479" y="1137248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5092FD6-D40C-46A8-9ACB-DBDE8EA49CB8}"/>
              </a:ext>
            </a:extLst>
          </p:cNvPr>
          <p:cNvCxnSpPr>
            <a:cxnSpLocks/>
          </p:cNvCxnSpPr>
          <p:nvPr/>
        </p:nvCxnSpPr>
        <p:spPr>
          <a:xfrm>
            <a:off x="7717445" y="1136807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698BA3F-5373-48FE-9546-39BF6890C9F3}"/>
              </a:ext>
            </a:extLst>
          </p:cNvPr>
          <p:cNvCxnSpPr>
            <a:cxnSpLocks/>
          </p:cNvCxnSpPr>
          <p:nvPr/>
        </p:nvCxnSpPr>
        <p:spPr>
          <a:xfrm>
            <a:off x="8412816" y="1128992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E3F2769-AEE3-4323-9284-A7B94A86AE82}"/>
              </a:ext>
            </a:extLst>
          </p:cNvPr>
          <p:cNvCxnSpPr>
            <a:cxnSpLocks/>
          </p:cNvCxnSpPr>
          <p:nvPr/>
        </p:nvCxnSpPr>
        <p:spPr>
          <a:xfrm>
            <a:off x="9121555" y="1128990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70F5E57-DC17-4953-BA08-A3A8C175A242}"/>
              </a:ext>
            </a:extLst>
          </p:cNvPr>
          <p:cNvCxnSpPr>
            <a:cxnSpLocks/>
          </p:cNvCxnSpPr>
          <p:nvPr/>
        </p:nvCxnSpPr>
        <p:spPr>
          <a:xfrm>
            <a:off x="9830764" y="1128990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EAB3E36-6970-4DEA-B63C-815567A66730}"/>
              </a:ext>
            </a:extLst>
          </p:cNvPr>
          <p:cNvCxnSpPr>
            <a:cxnSpLocks/>
          </p:cNvCxnSpPr>
          <p:nvPr/>
        </p:nvCxnSpPr>
        <p:spPr>
          <a:xfrm>
            <a:off x="10540002" y="1128990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>
            <a:extLst>
              <a:ext uri="{FF2B5EF4-FFF2-40B4-BE49-F238E27FC236}">
                <a16:creationId xmlns:a16="http://schemas.microsoft.com/office/drawing/2014/main" id="{9D5B9C85-A5B6-4A9E-9FCD-240CA64337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94268" y="795368"/>
            <a:ext cx="260760" cy="27079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15012941-DF6A-4CBB-9916-D6E270A76D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95796" y="799938"/>
            <a:ext cx="262836" cy="26622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317A575F-65C0-4CBA-A11A-F8B842A015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55361" y="787788"/>
            <a:ext cx="207370" cy="278371"/>
          </a:xfrm>
          <a:prstGeom prst="rect">
            <a:avLst/>
          </a:prstGeom>
        </p:spPr>
      </p:pic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9D6BCA50-D013-46DA-800D-9AD38800808D}"/>
              </a:ext>
            </a:extLst>
          </p:cNvPr>
          <p:cNvGraphicFramePr>
            <a:graphicFrameLocks noGrp="1"/>
          </p:cNvGraphicFramePr>
          <p:nvPr/>
        </p:nvGraphicFramePr>
        <p:xfrm>
          <a:off x="1415480" y="6480344"/>
          <a:ext cx="9388682" cy="297029"/>
        </p:xfrm>
        <a:graphic>
          <a:graphicData uri="http://schemas.openxmlformats.org/drawingml/2006/table">
            <a:tbl>
              <a:tblPr firstRow="1" firstCol="1" bandRow="1"/>
              <a:tblGrid>
                <a:gridCol w="1341006">
                  <a:extLst>
                    <a:ext uri="{9D8B030D-6E8A-4147-A177-3AD203B41FA5}">
                      <a16:colId xmlns:a16="http://schemas.microsoft.com/office/drawing/2014/main" val="1260631067"/>
                    </a:ext>
                  </a:extLst>
                </a:gridCol>
                <a:gridCol w="1018020">
                  <a:extLst>
                    <a:ext uri="{9D8B030D-6E8A-4147-A177-3AD203B41FA5}">
                      <a16:colId xmlns:a16="http://schemas.microsoft.com/office/drawing/2014/main" val="3055436490"/>
                    </a:ext>
                  </a:extLst>
                </a:gridCol>
                <a:gridCol w="323395">
                  <a:extLst>
                    <a:ext uri="{9D8B030D-6E8A-4147-A177-3AD203B41FA5}">
                      <a16:colId xmlns:a16="http://schemas.microsoft.com/office/drawing/2014/main" val="4114581801"/>
                    </a:ext>
                  </a:extLst>
                </a:gridCol>
                <a:gridCol w="1030286">
                  <a:extLst>
                    <a:ext uri="{9D8B030D-6E8A-4147-A177-3AD203B41FA5}">
                      <a16:colId xmlns:a16="http://schemas.microsoft.com/office/drawing/2014/main" val="1635448050"/>
                    </a:ext>
                  </a:extLst>
                </a:gridCol>
                <a:gridCol w="310721">
                  <a:extLst>
                    <a:ext uri="{9D8B030D-6E8A-4147-A177-3AD203B41FA5}">
                      <a16:colId xmlns:a16="http://schemas.microsoft.com/office/drawing/2014/main" val="1016166142"/>
                    </a:ext>
                  </a:extLst>
                </a:gridCol>
                <a:gridCol w="1030286">
                  <a:extLst>
                    <a:ext uri="{9D8B030D-6E8A-4147-A177-3AD203B41FA5}">
                      <a16:colId xmlns:a16="http://schemas.microsoft.com/office/drawing/2014/main" val="3245629459"/>
                    </a:ext>
                  </a:extLst>
                </a:gridCol>
                <a:gridCol w="311130">
                  <a:extLst>
                    <a:ext uri="{9D8B030D-6E8A-4147-A177-3AD203B41FA5}">
                      <a16:colId xmlns:a16="http://schemas.microsoft.com/office/drawing/2014/main" val="1626948269"/>
                    </a:ext>
                  </a:extLst>
                </a:gridCol>
                <a:gridCol w="1005755">
                  <a:extLst>
                    <a:ext uri="{9D8B030D-6E8A-4147-A177-3AD203B41FA5}">
                      <a16:colId xmlns:a16="http://schemas.microsoft.com/office/drawing/2014/main" val="4041592679"/>
                    </a:ext>
                  </a:extLst>
                </a:gridCol>
                <a:gridCol w="335252">
                  <a:extLst>
                    <a:ext uri="{9D8B030D-6E8A-4147-A177-3AD203B41FA5}">
                      <a16:colId xmlns:a16="http://schemas.microsoft.com/office/drawing/2014/main" val="3876829023"/>
                    </a:ext>
                  </a:extLst>
                </a:gridCol>
                <a:gridCol w="1042550">
                  <a:extLst>
                    <a:ext uri="{9D8B030D-6E8A-4147-A177-3AD203B41FA5}">
                      <a16:colId xmlns:a16="http://schemas.microsoft.com/office/drawing/2014/main" val="1733887465"/>
                    </a:ext>
                  </a:extLst>
                </a:gridCol>
                <a:gridCol w="298865">
                  <a:extLst>
                    <a:ext uri="{9D8B030D-6E8A-4147-A177-3AD203B41FA5}">
                      <a16:colId xmlns:a16="http://schemas.microsoft.com/office/drawing/2014/main" val="2793449538"/>
                    </a:ext>
                  </a:extLst>
                </a:gridCol>
                <a:gridCol w="1073214">
                  <a:extLst>
                    <a:ext uri="{9D8B030D-6E8A-4147-A177-3AD203B41FA5}">
                      <a16:colId xmlns:a16="http://schemas.microsoft.com/office/drawing/2014/main" val="2392407296"/>
                    </a:ext>
                  </a:extLst>
                </a:gridCol>
                <a:gridCol w="268202">
                  <a:extLst>
                    <a:ext uri="{9D8B030D-6E8A-4147-A177-3AD203B41FA5}">
                      <a16:colId xmlns:a16="http://schemas.microsoft.com/office/drawing/2014/main" val="1881125926"/>
                    </a:ext>
                  </a:extLst>
                </a:gridCol>
              </a:tblGrid>
              <a:tr h="297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Key Concepts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Economic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Military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Political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Religious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113994"/>
                  </a:ext>
                </a:extLst>
              </a:tr>
            </a:tbl>
          </a:graphicData>
        </a:graphic>
      </p:graphicFrame>
      <p:pic>
        <p:nvPicPr>
          <p:cNvPr id="1036" name="Picture 3">
            <a:extLst>
              <a:ext uri="{FF2B5EF4-FFF2-40B4-BE49-F238E27FC236}">
                <a16:creationId xmlns:a16="http://schemas.microsoft.com/office/drawing/2014/main" id="{4B9D83ED-3599-4D19-A911-C205BFF8B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670" y="6502314"/>
            <a:ext cx="25717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4">
            <a:extLst>
              <a:ext uri="{FF2B5EF4-FFF2-40B4-BE49-F238E27FC236}">
                <a16:creationId xmlns:a16="http://schemas.microsoft.com/office/drawing/2014/main" id="{CA5222F3-F4F8-4C19-9181-8B9EEC13A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459" y="6501639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5">
            <a:extLst>
              <a:ext uri="{FF2B5EF4-FFF2-40B4-BE49-F238E27FC236}">
                <a16:creationId xmlns:a16="http://schemas.microsoft.com/office/drawing/2014/main" id="{7E489D6D-7623-48C6-B912-B73EF4281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073" y="6501639"/>
            <a:ext cx="2381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3595A57D-7FE1-4A6B-B0FC-80814DFB6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857" y="6485102"/>
            <a:ext cx="2667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10">
            <a:extLst>
              <a:ext uri="{FF2B5EF4-FFF2-40B4-BE49-F238E27FC236}">
                <a16:creationId xmlns:a16="http://schemas.microsoft.com/office/drawing/2014/main" id="{73F5F2DC-9333-4C50-B7F0-4F5FCD4DA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266" y="6503928"/>
            <a:ext cx="2762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11">
            <a:extLst>
              <a:ext uri="{FF2B5EF4-FFF2-40B4-BE49-F238E27FC236}">
                <a16:creationId xmlns:a16="http://schemas.microsoft.com/office/drawing/2014/main" id="{B0ECA58D-D8FF-4259-B0BB-DE89BD331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651" y="6501640"/>
            <a:ext cx="25717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3ADC7725-F961-4343-905B-8FD87A90BF5D}"/>
              </a:ext>
            </a:extLst>
          </p:cNvPr>
          <p:cNvSpPr/>
          <p:nvPr/>
        </p:nvSpPr>
        <p:spPr>
          <a:xfrm>
            <a:off x="7915445" y="1767563"/>
            <a:ext cx="2926478" cy="2448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</a:rPr>
              <a:t>KEY EVENTS</a:t>
            </a:r>
          </a:p>
        </p:txBody>
      </p:sp>
      <p:graphicFrame>
        <p:nvGraphicFramePr>
          <p:cNvPr id="80" name="Table 12">
            <a:extLst>
              <a:ext uri="{FF2B5EF4-FFF2-40B4-BE49-F238E27FC236}">
                <a16:creationId xmlns:a16="http://schemas.microsoft.com/office/drawing/2014/main" id="{36E42BB7-28B6-4FC2-81B2-FA2F0A6182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77585" y="2038896"/>
          <a:ext cx="3262085" cy="378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39">
                  <a:extLst>
                    <a:ext uri="{9D8B030D-6E8A-4147-A177-3AD203B41FA5}">
                      <a16:colId xmlns:a16="http://schemas.microsoft.com/office/drawing/2014/main" val="4184563521"/>
                    </a:ext>
                  </a:extLst>
                </a:gridCol>
                <a:gridCol w="854358">
                  <a:extLst>
                    <a:ext uri="{9D8B030D-6E8A-4147-A177-3AD203B41FA5}">
                      <a16:colId xmlns:a16="http://schemas.microsoft.com/office/drawing/2014/main" val="2191389996"/>
                    </a:ext>
                  </a:extLst>
                </a:gridCol>
                <a:gridCol w="2142488">
                  <a:extLst>
                    <a:ext uri="{9D8B030D-6E8A-4147-A177-3AD203B41FA5}">
                      <a16:colId xmlns:a16="http://schemas.microsoft.com/office/drawing/2014/main" val="1909218056"/>
                    </a:ext>
                  </a:extLst>
                </a:gridCol>
              </a:tblGrid>
              <a:tr h="5140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5050"/>
                          </a:solidFill>
                        </a:rPr>
                        <a:t>Acropolis 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A fortified part of an ancient Greek city, typically built on a hill.  The Parthenon is built within the acropolis at Athens.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951439"/>
                  </a:ext>
                </a:extLst>
              </a:tr>
              <a:tr h="282414"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GB" sz="1200" b="1" dirty="0">
                          <a:solidFill>
                            <a:srgbClr val="FF5050"/>
                          </a:solidFill>
                        </a:rPr>
                        <a:t>Bio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Greek word meaning ‘life’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0325513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GB" sz="1200" b="1" dirty="0">
                          <a:solidFill>
                            <a:srgbClr val="FF5050"/>
                          </a:solidFill>
                        </a:rPr>
                        <a:t>Democracy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‘</a:t>
                      </a:r>
                      <a:r>
                        <a:rPr lang="en-GB" sz="900" dirty="0" err="1">
                          <a:solidFill>
                            <a:srgbClr val="FF5050"/>
                          </a:solidFill>
                        </a:rPr>
                        <a:t>Ocracy</a:t>
                      </a:r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’ means power and ‘demo’ means people. A democracy is where people have the power to vote and govern themselves.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7739847"/>
                  </a:ext>
                </a:extLst>
              </a:tr>
              <a:tr h="279587"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GB" sz="1200" b="1" dirty="0">
                          <a:solidFill>
                            <a:srgbClr val="FF5050"/>
                          </a:solidFill>
                        </a:rPr>
                        <a:t>Geo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Greek word meaning Earth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9875518"/>
                  </a:ext>
                </a:extLst>
              </a:tr>
              <a:tr h="258000"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GB" sz="1200" b="1" dirty="0">
                          <a:solidFill>
                            <a:srgbClr val="FF5050"/>
                          </a:solidFill>
                        </a:rPr>
                        <a:t>Graph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Greek word meaning ‘write’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3828782"/>
                  </a:ext>
                </a:extLst>
              </a:tr>
              <a:tr h="221143"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GB" sz="1200" b="1" dirty="0">
                          <a:solidFill>
                            <a:srgbClr val="FF5050"/>
                          </a:solidFill>
                        </a:rPr>
                        <a:t>Kilo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Greek word meaning ‘one thousand’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5532592"/>
                  </a:ext>
                </a:extLst>
              </a:tr>
              <a:tr h="374427"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GB" sz="1200" b="1" dirty="0">
                          <a:solidFill>
                            <a:srgbClr val="FF5050"/>
                          </a:solidFill>
                        </a:rPr>
                        <a:t>Mount Olympus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The highest mountain in Greece and believed to be the birthplace of the Olympian gods.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7222254"/>
                  </a:ext>
                </a:extLst>
              </a:tr>
              <a:tr h="32585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rgbClr val="FF5050"/>
                          </a:solidFill>
                        </a:rPr>
                        <a:t>Myth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From the Green word ‘mythos’ meaning speech.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3067289"/>
                  </a:ext>
                </a:extLst>
              </a:tr>
              <a:tr h="56164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rgbClr val="FF5050"/>
                          </a:solidFill>
                        </a:rPr>
                        <a:t>Oligarchy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‘Oligos’ means few and ‘arch’ means to rule.  An oligarchy is a type of government where the power is in the hands of only a few people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3928054"/>
                  </a:ext>
                </a:extLst>
              </a:tr>
              <a:tr h="43168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rgbClr val="FF5050"/>
                          </a:solidFill>
                        </a:rPr>
                        <a:t>Polytheistic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‘Poly means many and ‘</a:t>
                      </a:r>
                      <a:r>
                        <a:rPr lang="en-GB" sz="900" dirty="0" err="1">
                          <a:solidFill>
                            <a:srgbClr val="FF5050"/>
                          </a:solidFill>
                        </a:rPr>
                        <a:t>theos</a:t>
                      </a:r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’ means god. The Ancient Greeks worshipped more than one god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2487392"/>
                  </a:ext>
                </a:extLst>
              </a:tr>
            </a:tbl>
          </a:graphicData>
        </a:graphic>
      </p:graphicFrame>
      <p:sp>
        <p:nvSpPr>
          <p:cNvPr id="81" name="Rectangle 80">
            <a:extLst>
              <a:ext uri="{FF2B5EF4-FFF2-40B4-BE49-F238E27FC236}">
                <a16:creationId xmlns:a16="http://schemas.microsoft.com/office/drawing/2014/main" id="{B53BBAAD-C046-4E6F-8602-3B361334B8A0}"/>
              </a:ext>
            </a:extLst>
          </p:cNvPr>
          <p:cNvSpPr/>
          <p:nvPr/>
        </p:nvSpPr>
        <p:spPr>
          <a:xfrm>
            <a:off x="1278847" y="1766587"/>
            <a:ext cx="3268981" cy="243600"/>
          </a:xfrm>
          <a:prstGeom prst="rect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</a:rPr>
              <a:t>KEY VOCABULARY</a:t>
            </a:r>
          </a:p>
        </p:txBody>
      </p:sp>
      <p:graphicFrame>
        <p:nvGraphicFramePr>
          <p:cNvPr id="82" name="Table 12">
            <a:extLst>
              <a:ext uri="{FF2B5EF4-FFF2-40B4-BE49-F238E27FC236}">
                <a16:creationId xmlns:a16="http://schemas.microsoft.com/office/drawing/2014/main" id="{76088ADA-CD73-4A2D-9B4C-72C8B8448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916840"/>
              </p:ext>
            </p:extLst>
          </p:nvPr>
        </p:nvGraphicFramePr>
        <p:xfrm>
          <a:off x="4731237" y="2072636"/>
          <a:ext cx="3045300" cy="2643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818">
                  <a:extLst>
                    <a:ext uri="{9D8B030D-6E8A-4147-A177-3AD203B41FA5}">
                      <a16:colId xmlns:a16="http://schemas.microsoft.com/office/drawing/2014/main" val="4206828987"/>
                    </a:ext>
                  </a:extLst>
                </a:gridCol>
                <a:gridCol w="614870">
                  <a:extLst>
                    <a:ext uri="{9D8B030D-6E8A-4147-A177-3AD203B41FA5}">
                      <a16:colId xmlns:a16="http://schemas.microsoft.com/office/drawing/2014/main" val="2690943420"/>
                    </a:ext>
                  </a:extLst>
                </a:gridCol>
                <a:gridCol w="2126612">
                  <a:extLst>
                    <a:ext uri="{9D8B030D-6E8A-4147-A177-3AD203B41FA5}">
                      <a16:colId xmlns:a16="http://schemas.microsoft.com/office/drawing/2014/main" val="1909218056"/>
                    </a:ext>
                  </a:extLst>
                </a:gridCol>
              </a:tblGrid>
              <a:tr h="25201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F69200"/>
                          </a:solidFill>
                        </a:rPr>
                        <a:t>Achilles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69200"/>
                          </a:solidFill>
                        </a:rPr>
                        <a:t>Hero of the Trojan war.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951439"/>
                  </a:ext>
                </a:extLst>
              </a:tr>
              <a:tr h="2762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F69200"/>
                          </a:solidFill>
                        </a:rPr>
                        <a:t>Heracles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69200"/>
                          </a:solidFill>
                        </a:rPr>
                        <a:t>The mortal son of Zeus and Greek her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0325513"/>
                  </a:ext>
                </a:extLst>
              </a:tr>
              <a:tr h="20794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F69200"/>
                          </a:solidFill>
                        </a:rPr>
                        <a:t>Midas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69200"/>
                          </a:solidFill>
                        </a:rPr>
                        <a:t>A king who turned things he touched to gold 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7739847"/>
                  </a:ext>
                </a:extLst>
              </a:tr>
              <a:tr h="21165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F69200"/>
                          </a:solidFill>
                        </a:rPr>
                        <a:t>Zeus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69200"/>
                          </a:solidFill>
                        </a:rPr>
                        <a:t>King of the Gods on Mount Olympia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9875518"/>
                  </a:ext>
                </a:extLst>
              </a:tr>
              <a:tr h="2513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F69200"/>
                          </a:solidFill>
                        </a:rPr>
                        <a:t>Athena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69200"/>
                          </a:solidFill>
                        </a:rPr>
                        <a:t>Daughter of Zeus and goddess of wisdom and war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3828782"/>
                  </a:ext>
                </a:extLst>
              </a:tr>
              <a:tr h="28433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F69200"/>
                          </a:solidFill>
                        </a:rPr>
                        <a:t>Hermes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69200"/>
                          </a:solidFill>
                        </a:rPr>
                        <a:t>Son of Zeus and messenger of the gods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5532592"/>
                  </a:ext>
                </a:extLst>
              </a:tr>
              <a:tr h="28433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F69200"/>
                          </a:solidFill>
                        </a:rPr>
                        <a:t>Poseidon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69200"/>
                          </a:solidFill>
                        </a:rPr>
                        <a:t>God of the sea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7222254"/>
                  </a:ext>
                </a:extLst>
              </a:tr>
              <a:tr h="28433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F69200"/>
                          </a:solidFill>
                        </a:rPr>
                        <a:t>Apollo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69200"/>
                          </a:solidFill>
                        </a:rPr>
                        <a:t>God of knowledge and prophecy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7648451"/>
                  </a:ext>
                </a:extLst>
              </a:tr>
              <a:tr h="28433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F69200"/>
                          </a:solidFill>
                        </a:rPr>
                        <a:t>Nike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69200"/>
                          </a:solidFill>
                        </a:rPr>
                        <a:t>Goddess of victory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3067289"/>
                  </a:ext>
                </a:extLst>
              </a:tr>
              <a:tr h="28433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F69200"/>
                          </a:solidFill>
                        </a:rPr>
                        <a:t>Nemesis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69200"/>
                          </a:solidFill>
                        </a:rPr>
                        <a:t>Goddess of revenge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735451"/>
                  </a:ext>
                </a:extLst>
              </a:tr>
            </a:tbl>
          </a:graphicData>
        </a:graphic>
      </p:graphicFrame>
      <p:sp>
        <p:nvSpPr>
          <p:cNvPr id="83" name="Rectangle 82">
            <a:extLst>
              <a:ext uri="{FF2B5EF4-FFF2-40B4-BE49-F238E27FC236}">
                <a16:creationId xmlns:a16="http://schemas.microsoft.com/office/drawing/2014/main" id="{9147973F-B7B7-41C3-B625-2292E8D27AC1}"/>
              </a:ext>
            </a:extLst>
          </p:cNvPr>
          <p:cNvSpPr/>
          <p:nvPr/>
        </p:nvSpPr>
        <p:spPr>
          <a:xfrm>
            <a:off x="4719061" y="1774192"/>
            <a:ext cx="3057476" cy="244800"/>
          </a:xfrm>
          <a:prstGeom prst="rect">
            <a:avLst/>
          </a:prstGeom>
          <a:solidFill>
            <a:srgbClr val="FF9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>
                <a:solidFill>
                  <a:schemeClr val="bg1"/>
                </a:solidFill>
              </a:rPr>
              <a:t>KEY PEOPLE &amp; PLACES</a:t>
            </a:r>
            <a:endParaRPr lang="en-GB" sz="1400" b="1" dirty="0">
              <a:solidFill>
                <a:schemeClr val="bg1"/>
              </a:solidFill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C991A75-C88E-4B01-B913-8AAA25BCA051}"/>
              </a:ext>
            </a:extLst>
          </p:cNvPr>
          <p:cNvCxnSpPr>
            <a:cxnSpLocks/>
          </p:cNvCxnSpPr>
          <p:nvPr/>
        </p:nvCxnSpPr>
        <p:spPr>
          <a:xfrm flipV="1">
            <a:off x="8673798" y="1952837"/>
            <a:ext cx="0" cy="429790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0F8E6455-55C0-4478-B55D-56E852E4FA97}"/>
              </a:ext>
            </a:extLst>
          </p:cNvPr>
          <p:cNvSpPr/>
          <p:nvPr/>
        </p:nvSpPr>
        <p:spPr>
          <a:xfrm>
            <a:off x="8591825" y="2174876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85637982-119B-4B2C-BA8F-EC221BEFE9A4}"/>
              </a:ext>
            </a:extLst>
          </p:cNvPr>
          <p:cNvSpPr/>
          <p:nvPr/>
        </p:nvSpPr>
        <p:spPr>
          <a:xfrm>
            <a:off x="8590872" y="2635507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EFA9E12B-1599-41C5-9547-CB70C01C5051}"/>
              </a:ext>
            </a:extLst>
          </p:cNvPr>
          <p:cNvSpPr/>
          <p:nvPr/>
        </p:nvSpPr>
        <p:spPr>
          <a:xfrm>
            <a:off x="8570399" y="3079885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BD5C036-B0D1-47C7-8471-603DAB26D41A}"/>
              </a:ext>
            </a:extLst>
          </p:cNvPr>
          <p:cNvSpPr/>
          <p:nvPr/>
        </p:nvSpPr>
        <p:spPr>
          <a:xfrm>
            <a:off x="8595568" y="3535836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92A19ED-5426-4953-8C1D-167B2BAB2536}"/>
              </a:ext>
            </a:extLst>
          </p:cNvPr>
          <p:cNvSpPr/>
          <p:nvPr/>
        </p:nvSpPr>
        <p:spPr>
          <a:xfrm>
            <a:off x="8595568" y="4011146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28A47D16-1B03-46E4-84B3-03D9C13F0FD4}"/>
              </a:ext>
            </a:extLst>
          </p:cNvPr>
          <p:cNvSpPr/>
          <p:nvPr/>
        </p:nvSpPr>
        <p:spPr>
          <a:xfrm>
            <a:off x="8601464" y="5260905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42374F72-1CBA-4864-BDA6-78E2B7AFC674}"/>
              </a:ext>
            </a:extLst>
          </p:cNvPr>
          <p:cNvSpPr/>
          <p:nvPr/>
        </p:nvSpPr>
        <p:spPr>
          <a:xfrm>
            <a:off x="8595568" y="4623973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graphicFrame>
        <p:nvGraphicFramePr>
          <p:cNvPr id="97" name="Table 12">
            <a:extLst>
              <a:ext uri="{FF2B5EF4-FFF2-40B4-BE49-F238E27FC236}">
                <a16:creationId xmlns:a16="http://schemas.microsoft.com/office/drawing/2014/main" id="{3EE189FE-10C2-463C-9D88-BA98C89AA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658453"/>
              </p:ext>
            </p:extLst>
          </p:nvPr>
        </p:nvGraphicFramePr>
        <p:xfrm>
          <a:off x="3845155" y="1377522"/>
          <a:ext cx="7069810" cy="2872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981">
                  <a:extLst>
                    <a:ext uri="{9D8B030D-6E8A-4147-A177-3AD203B41FA5}">
                      <a16:colId xmlns:a16="http://schemas.microsoft.com/office/drawing/2014/main" val="407903139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269094342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1909218056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929251248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385697931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655443441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2991259859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127081813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2103255383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3087130595"/>
                    </a:ext>
                  </a:extLst>
                </a:gridCol>
              </a:tblGrid>
              <a:tr h="287282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Stone Age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Iron Age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Ancient Egyptians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rgbClr val="002060"/>
                          </a:solidFill>
                        </a:rPr>
                        <a:t>1200 BC – 146 AD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Romans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Saxons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Vikings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Maya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World War II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The Blitz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Civil Rights Movement 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951439"/>
                  </a:ext>
                </a:extLst>
              </a:tr>
            </a:tbl>
          </a:graphicData>
        </a:graphic>
      </p:graphicFrame>
      <p:sp>
        <p:nvSpPr>
          <p:cNvPr id="98" name="Rectangle 97">
            <a:extLst>
              <a:ext uri="{FF2B5EF4-FFF2-40B4-BE49-F238E27FC236}">
                <a16:creationId xmlns:a16="http://schemas.microsoft.com/office/drawing/2014/main" id="{9C52A8ED-2B4D-4542-A466-94E03450E8F8}"/>
              </a:ext>
            </a:extLst>
          </p:cNvPr>
          <p:cNvSpPr/>
          <p:nvPr/>
        </p:nvSpPr>
        <p:spPr>
          <a:xfrm>
            <a:off x="1181489" y="87566"/>
            <a:ext cx="2648511" cy="396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Year 4 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3CC317A7-46D4-45FF-9EAC-FE7FD7EABA92}"/>
              </a:ext>
            </a:extLst>
          </p:cNvPr>
          <p:cNvSpPr/>
          <p:nvPr/>
        </p:nvSpPr>
        <p:spPr>
          <a:xfrm>
            <a:off x="8590872" y="5739075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8E32C3-1AD8-41DF-BB93-0478B42E4A49}"/>
              </a:ext>
            </a:extLst>
          </p:cNvPr>
          <p:cNvPicPr>
            <a:picLocks noChangeAspect="1"/>
          </p:cNvPicPr>
          <p:nvPr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8" t="2926" r="1110" b="1718"/>
          <a:stretch/>
        </p:blipFill>
        <p:spPr>
          <a:xfrm>
            <a:off x="4844042" y="5087835"/>
            <a:ext cx="3034879" cy="1367090"/>
          </a:xfrm>
          <a:prstGeom prst="rect">
            <a:avLst/>
          </a:prstGeom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028569DD-FA44-474C-B4E8-A14243781D1A}"/>
              </a:ext>
            </a:extLst>
          </p:cNvPr>
          <p:cNvSpPr/>
          <p:nvPr/>
        </p:nvSpPr>
        <p:spPr>
          <a:xfrm>
            <a:off x="6253748" y="5459636"/>
            <a:ext cx="94281" cy="9360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62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3"/>
    </mc:Choice>
    <mc:Fallback xmlns="">
      <p:transition spd="slow" advTm="9753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435</Words>
  <Application>Microsoft Office PowerPoint</Application>
  <PresentationFormat>Widescreen</PresentationFormat>
  <Paragraphs>111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Allwood</dc:creator>
  <cp:lastModifiedBy>Luke Allwood</cp:lastModifiedBy>
  <cp:revision>2</cp:revision>
  <dcterms:created xsi:type="dcterms:W3CDTF">2020-08-04T22:09:32Z</dcterms:created>
  <dcterms:modified xsi:type="dcterms:W3CDTF">2020-08-04T22:14:08Z</dcterms:modified>
</cp:coreProperties>
</file>